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0" r:id="rId2"/>
    <p:sldId id="257" r:id="rId3"/>
    <p:sldId id="258" r:id="rId4"/>
    <p:sldId id="264" r:id="rId5"/>
    <p:sldId id="265" r:id="rId6"/>
    <p:sldId id="275" r:id="rId7"/>
    <p:sldId id="261" r:id="rId8"/>
    <p:sldId id="272" r:id="rId9"/>
    <p:sldId id="259" r:id="rId10"/>
    <p:sldId id="263" r:id="rId11"/>
    <p:sldId id="271" r:id="rId12"/>
    <p:sldId id="274" r:id="rId13"/>
    <p:sldId id="268" r:id="rId14"/>
    <p:sldId id="277" r:id="rId15"/>
    <p:sldId id="266" r:id="rId16"/>
    <p:sldId id="278" r:id="rId17"/>
    <p:sldId id="269" r:id="rId18"/>
    <p:sldId id="27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0" dirty="0">
                <a:latin typeface="Lato Light"/>
              </a:rPr>
              <a:t>Какие причины, по Вашему мнению, чаще всего вызывают конфликты между старшим и младшим поколениями?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Невозможность принятия точек зрения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 Ligh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0.56000000000000005</c:v>
                </c:pt>
                <c:pt idx="1">
                  <c:v>0.49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Конфликт интересов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 Ligh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0.27</c:v>
                </c:pt>
                <c:pt idx="1">
                  <c:v>0.34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Вторжение в личную жизнь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 Ligh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Дети</c:v>
                </c:pt>
                <c:pt idx="1">
                  <c:v>Родители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0.65</c:v>
                </c:pt>
                <c:pt idx="1">
                  <c:v>0.27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1857047504"/>
        <c:axId val="-1857038256"/>
      </c:barChart>
      <c:catAx>
        <c:axId val="-1857047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accent1"/>
                </a:solidFill>
                <a:latin typeface="Lato Light"/>
                <a:ea typeface="+mn-ea"/>
                <a:cs typeface="+mn-cs"/>
              </a:defRPr>
            </a:pPr>
            <a:endParaRPr lang="ru-RU"/>
          </a:p>
        </c:txPr>
        <c:crossAx val="-1857038256"/>
        <c:crosses val="autoZero"/>
        <c:auto val="1"/>
        <c:lblAlgn val="ctr"/>
        <c:lblOffset val="100"/>
        <c:noMultiLvlLbl val="0"/>
      </c:catAx>
      <c:valAx>
        <c:axId val="-1857038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 Light"/>
                <a:ea typeface="+mn-ea"/>
                <a:cs typeface="+mn-cs"/>
              </a:defRPr>
            </a:pPr>
            <a:endParaRPr lang="ru-RU"/>
          </a:p>
        </c:txPr>
        <c:crossAx val="-1857047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 Ligh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 Ligh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 Ligh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6.9702591863517058E-2"/>
          <c:y val="0.8838092738407699"/>
          <c:w val="0.8095531496062992"/>
          <c:h val="0.11619072615923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 Ligh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 Ligh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Как Вы считаете, можно ли чему- либо научиться у младшего (старшего) поколения? </c:v>
                </c:pt>
                <c:pt idx="1">
                  <c:v>Прислушиваетесь ли Вы к мнению представителя(ей) младшего (старшего) поколения в вашей семье?</c:v>
                </c:pt>
                <c:pt idx="2">
                  <c:v>Как вы считаете, утрачивается ли связь между младшим и старшим поколениями?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0.78</c:v>
                </c:pt>
                <c:pt idx="1">
                  <c:v>0.54</c:v>
                </c:pt>
                <c:pt idx="2">
                  <c:v>0.83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Lato Ligh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 Ligh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Как Вы считаете, можно ли чему- либо научиться у младшего (старшего) поколения? </c:v>
                </c:pt>
                <c:pt idx="1">
                  <c:v>Прислушиваетесь ли Вы к мнению представителя(ей) младшего (старшего) поколения в вашей семье?</c:v>
                </c:pt>
                <c:pt idx="2">
                  <c:v>Как вы считаете, утрачивается ли связь между младшим и старшим поколениями? 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0.14000000000000001</c:v>
                </c:pt>
                <c:pt idx="1">
                  <c:v>0.27</c:v>
                </c:pt>
                <c:pt idx="2">
                  <c:v>0.08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Сомневаюсь в ответе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 Ligh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Как Вы считаете, можно ли чему- либо научиться у младшего (старшего) поколения? </c:v>
                </c:pt>
                <c:pt idx="1">
                  <c:v>Прислушиваетесь ли Вы к мнению представителя(ей) младшего (старшего) поколения в вашей семье?</c:v>
                </c:pt>
                <c:pt idx="2">
                  <c:v>Как вы считаете, утрачивается ли связь между младшим и старшим поколениями? 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0.08</c:v>
                </c:pt>
                <c:pt idx="1">
                  <c:v>0.19</c:v>
                </c:pt>
                <c:pt idx="2">
                  <c:v>0.09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1857041520"/>
        <c:axId val="-1857046416"/>
      </c:barChart>
      <c:catAx>
        <c:axId val="-185704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 Light"/>
                <a:ea typeface="+mn-ea"/>
                <a:cs typeface="+mn-cs"/>
              </a:defRPr>
            </a:pPr>
            <a:endParaRPr lang="ru-RU"/>
          </a:p>
        </c:txPr>
        <c:crossAx val="-1857046416"/>
        <c:crosses val="autoZero"/>
        <c:auto val="1"/>
        <c:lblAlgn val="ctr"/>
        <c:lblOffset val="100"/>
        <c:noMultiLvlLbl val="0"/>
      </c:catAx>
      <c:valAx>
        <c:axId val="-1857046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ato Light"/>
                <a:ea typeface="+mn-ea"/>
                <a:cs typeface="+mn-cs"/>
              </a:defRPr>
            </a:pPr>
            <a:endParaRPr lang="ru-RU"/>
          </a:p>
        </c:txPr>
        <c:crossAx val="-1857041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ato Ligh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E8B44C-5DDC-4743-BC8A-2210E9B902B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FC19B433-F52A-4971-85F6-0279BF575082}">
      <dgm:prSet phldrT="[Текст]"/>
      <dgm:spPr/>
      <dgm:t>
        <a:bodyPr/>
        <a:lstStyle/>
        <a:p>
          <a:r>
            <a:rPr lang="en-US" dirty="0" smtClean="0">
              <a:latin typeface="Lato Light"/>
            </a:rPr>
            <a:t>1 </a:t>
          </a:r>
          <a:r>
            <a:rPr lang="ru-RU" dirty="0" smtClean="0">
              <a:latin typeface="Lato Light"/>
            </a:rPr>
            <a:t>год - конструирующий</a:t>
          </a:r>
          <a:endParaRPr lang="ru-RU" dirty="0">
            <a:latin typeface="Lato Light"/>
          </a:endParaRPr>
        </a:p>
      </dgm:t>
    </dgm:pt>
    <dgm:pt modelId="{356F9002-BDC1-4E87-A126-45D502B1B5B3}" type="parTrans" cxnId="{703046FC-1A40-4003-881E-54E93783E64B}">
      <dgm:prSet/>
      <dgm:spPr/>
      <dgm:t>
        <a:bodyPr/>
        <a:lstStyle/>
        <a:p>
          <a:endParaRPr lang="ru-RU"/>
        </a:p>
      </dgm:t>
    </dgm:pt>
    <dgm:pt modelId="{573AD9F8-7B61-4D53-9809-26A81C56E17E}" type="sibTrans" cxnId="{703046FC-1A40-4003-881E-54E93783E64B}">
      <dgm:prSet/>
      <dgm:spPr/>
      <dgm:t>
        <a:bodyPr/>
        <a:lstStyle/>
        <a:p>
          <a:endParaRPr lang="ru-RU"/>
        </a:p>
      </dgm:t>
    </dgm:pt>
    <dgm:pt modelId="{66D5BB56-821E-402B-B639-ECC24337106E}">
      <dgm:prSet phldrT="[Текст]"/>
      <dgm:spPr/>
      <dgm:t>
        <a:bodyPr/>
        <a:lstStyle/>
        <a:p>
          <a:r>
            <a:rPr lang="ru-RU" dirty="0" smtClean="0">
              <a:latin typeface="Lato Light"/>
            </a:rPr>
            <a:t>2 год - формирующий </a:t>
          </a:r>
          <a:endParaRPr lang="ru-RU" dirty="0">
            <a:latin typeface="Lato Light"/>
          </a:endParaRPr>
        </a:p>
      </dgm:t>
    </dgm:pt>
    <dgm:pt modelId="{A1423A79-D744-49F5-A7F0-80F9C45DCBAD}" type="parTrans" cxnId="{F7967804-869E-4BEC-A902-78EC8721FD82}">
      <dgm:prSet/>
      <dgm:spPr/>
      <dgm:t>
        <a:bodyPr/>
        <a:lstStyle/>
        <a:p>
          <a:endParaRPr lang="ru-RU"/>
        </a:p>
      </dgm:t>
    </dgm:pt>
    <dgm:pt modelId="{E2FD14AD-0086-49A8-9777-7A323EEE6313}" type="sibTrans" cxnId="{F7967804-869E-4BEC-A902-78EC8721FD82}">
      <dgm:prSet/>
      <dgm:spPr/>
      <dgm:t>
        <a:bodyPr/>
        <a:lstStyle/>
        <a:p>
          <a:endParaRPr lang="ru-RU"/>
        </a:p>
      </dgm:t>
    </dgm:pt>
    <dgm:pt modelId="{02973483-BA21-41D2-9FE1-89FFAB41F001}">
      <dgm:prSet phldrT="[Текст]"/>
      <dgm:spPr/>
      <dgm:t>
        <a:bodyPr/>
        <a:lstStyle/>
        <a:p>
          <a:r>
            <a:rPr lang="ru-RU" dirty="0" smtClean="0">
              <a:latin typeface="Lato Light"/>
            </a:rPr>
            <a:t>3 год – обобщение и коррекция результатов</a:t>
          </a:r>
          <a:endParaRPr lang="ru-RU" dirty="0">
            <a:latin typeface="Lato Light"/>
          </a:endParaRPr>
        </a:p>
      </dgm:t>
    </dgm:pt>
    <dgm:pt modelId="{0FF8736A-FBB9-4486-B228-2C935D6D42A5}" type="parTrans" cxnId="{C54E15CF-2D33-4585-BCB9-9C5374F64448}">
      <dgm:prSet/>
      <dgm:spPr/>
      <dgm:t>
        <a:bodyPr/>
        <a:lstStyle/>
        <a:p>
          <a:endParaRPr lang="ru-RU"/>
        </a:p>
      </dgm:t>
    </dgm:pt>
    <dgm:pt modelId="{A64FD49B-3016-477F-A33C-9A4EFD40AAB1}" type="sibTrans" cxnId="{C54E15CF-2D33-4585-BCB9-9C5374F64448}">
      <dgm:prSet/>
      <dgm:spPr/>
      <dgm:t>
        <a:bodyPr/>
        <a:lstStyle/>
        <a:p>
          <a:endParaRPr lang="ru-RU"/>
        </a:p>
      </dgm:t>
    </dgm:pt>
    <dgm:pt modelId="{BAB656CC-DE2A-48E6-8112-32ED59079388}" type="pres">
      <dgm:prSet presAssocID="{2CE8B44C-5DDC-4743-BC8A-2210E9B902BC}" presName="CompostProcess" presStyleCnt="0">
        <dgm:presLayoutVars>
          <dgm:dir/>
          <dgm:resizeHandles val="exact"/>
        </dgm:presLayoutVars>
      </dgm:prSet>
      <dgm:spPr/>
    </dgm:pt>
    <dgm:pt modelId="{4926FD07-EC08-4615-A2B4-B9E60DFB59B5}" type="pres">
      <dgm:prSet presAssocID="{2CE8B44C-5DDC-4743-BC8A-2210E9B902BC}" presName="arrow" presStyleLbl="bgShp" presStyleIdx="0" presStyleCnt="1"/>
      <dgm:spPr/>
    </dgm:pt>
    <dgm:pt modelId="{6ACD51DF-D6D5-4453-BF4F-E18C28BB6DF6}" type="pres">
      <dgm:prSet presAssocID="{2CE8B44C-5DDC-4743-BC8A-2210E9B902BC}" presName="linearProcess" presStyleCnt="0"/>
      <dgm:spPr/>
    </dgm:pt>
    <dgm:pt modelId="{D34CC442-6575-4EFD-A47D-79FA7A8488BD}" type="pres">
      <dgm:prSet presAssocID="{FC19B433-F52A-4971-85F6-0279BF57508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0724EC-9254-43E8-8A69-D8878800B348}" type="pres">
      <dgm:prSet presAssocID="{573AD9F8-7B61-4D53-9809-26A81C56E17E}" presName="sibTrans" presStyleCnt="0"/>
      <dgm:spPr/>
    </dgm:pt>
    <dgm:pt modelId="{E9C980B5-9F88-4EB1-825B-B1FCA745D5EB}" type="pres">
      <dgm:prSet presAssocID="{66D5BB56-821E-402B-B639-ECC24337106E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6F19F0-758C-4AFF-996B-F4A87FD610E3}" type="pres">
      <dgm:prSet presAssocID="{E2FD14AD-0086-49A8-9777-7A323EEE6313}" presName="sibTrans" presStyleCnt="0"/>
      <dgm:spPr/>
    </dgm:pt>
    <dgm:pt modelId="{F538427D-6906-4858-9B4E-9C3D970D7F25}" type="pres">
      <dgm:prSet presAssocID="{02973483-BA21-41D2-9FE1-89FFAB41F001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F2FA2D-BF13-4099-8474-C658AC4425A3}" type="presOf" srcId="{66D5BB56-821E-402B-B639-ECC24337106E}" destId="{E9C980B5-9F88-4EB1-825B-B1FCA745D5EB}" srcOrd="0" destOrd="0" presId="urn:microsoft.com/office/officeart/2005/8/layout/hProcess9"/>
    <dgm:cxn modelId="{F7967804-869E-4BEC-A902-78EC8721FD82}" srcId="{2CE8B44C-5DDC-4743-BC8A-2210E9B902BC}" destId="{66D5BB56-821E-402B-B639-ECC24337106E}" srcOrd="1" destOrd="0" parTransId="{A1423A79-D744-49F5-A7F0-80F9C45DCBAD}" sibTransId="{E2FD14AD-0086-49A8-9777-7A323EEE6313}"/>
    <dgm:cxn modelId="{703046FC-1A40-4003-881E-54E93783E64B}" srcId="{2CE8B44C-5DDC-4743-BC8A-2210E9B902BC}" destId="{FC19B433-F52A-4971-85F6-0279BF575082}" srcOrd="0" destOrd="0" parTransId="{356F9002-BDC1-4E87-A126-45D502B1B5B3}" sibTransId="{573AD9F8-7B61-4D53-9809-26A81C56E17E}"/>
    <dgm:cxn modelId="{15B2031C-7C9E-4AB4-850A-6A30EF36E9CA}" type="presOf" srcId="{2CE8B44C-5DDC-4743-BC8A-2210E9B902BC}" destId="{BAB656CC-DE2A-48E6-8112-32ED59079388}" srcOrd="0" destOrd="0" presId="urn:microsoft.com/office/officeart/2005/8/layout/hProcess9"/>
    <dgm:cxn modelId="{C54E15CF-2D33-4585-BCB9-9C5374F64448}" srcId="{2CE8B44C-5DDC-4743-BC8A-2210E9B902BC}" destId="{02973483-BA21-41D2-9FE1-89FFAB41F001}" srcOrd="2" destOrd="0" parTransId="{0FF8736A-FBB9-4486-B228-2C935D6D42A5}" sibTransId="{A64FD49B-3016-477F-A33C-9A4EFD40AAB1}"/>
    <dgm:cxn modelId="{D9AF5121-4931-4097-8DF6-97E00EBFD253}" type="presOf" srcId="{FC19B433-F52A-4971-85F6-0279BF575082}" destId="{D34CC442-6575-4EFD-A47D-79FA7A8488BD}" srcOrd="0" destOrd="0" presId="urn:microsoft.com/office/officeart/2005/8/layout/hProcess9"/>
    <dgm:cxn modelId="{643DF3EE-84B3-4710-AFB3-23BD559A5C32}" type="presOf" srcId="{02973483-BA21-41D2-9FE1-89FFAB41F001}" destId="{F538427D-6906-4858-9B4E-9C3D970D7F25}" srcOrd="0" destOrd="0" presId="urn:microsoft.com/office/officeart/2005/8/layout/hProcess9"/>
    <dgm:cxn modelId="{5313C8D2-3FED-4F44-A426-ED8230289958}" type="presParOf" srcId="{BAB656CC-DE2A-48E6-8112-32ED59079388}" destId="{4926FD07-EC08-4615-A2B4-B9E60DFB59B5}" srcOrd="0" destOrd="0" presId="urn:microsoft.com/office/officeart/2005/8/layout/hProcess9"/>
    <dgm:cxn modelId="{EB82A655-851A-4C58-9AC6-FC3904BCFC90}" type="presParOf" srcId="{BAB656CC-DE2A-48E6-8112-32ED59079388}" destId="{6ACD51DF-D6D5-4453-BF4F-E18C28BB6DF6}" srcOrd="1" destOrd="0" presId="urn:microsoft.com/office/officeart/2005/8/layout/hProcess9"/>
    <dgm:cxn modelId="{51C4C5FA-7367-418F-B425-5C378FA68258}" type="presParOf" srcId="{6ACD51DF-D6D5-4453-BF4F-E18C28BB6DF6}" destId="{D34CC442-6575-4EFD-A47D-79FA7A8488BD}" srcOrd="0" destOrd="0" presId="urn:microsoft.com/office/officeart/2005/8/layout/hProcess9"/>
    <dgm:cxn modelId="{7DDF9ED7-DD68-4DB2-B724-7C1CF871136E}" type="presParOf" srcId="{6ACD51DF-D6D5-4453-BF4F-E18C28BB6DF6}" destId="{880724EC-9254-43E8-8A69-D8878800B348}" srcOrd="1" destOrd="0" presId="urn:microsoft.com/office/officeart/2005/8/layout/hProcess9"/>
    <dgm:cxn modelId="{2C8B1A02-9049-42B3-90E6-42277DDCF279}" type="presParOf" srcId="{6ACD51DF-D6D5-4453-BF4F-E18C28BB6DF6}" destId="{E9C980B5-9F88-4EB1-825B-B1FCA745D5EB}" srcOrd="2" destOrd="0" presId="urn:microsoft.com/office/officeart/2005/8/layout/hProcess9"/>
    <dgm:cxn modelId="{18302904-2FD1-4984-86CC-608A2AFF80DD}" type="presParOf" srcId="{6ACD51DF-D6D5-4453-BF4F-E18C28BB6DF6}" destId="{C16F19F0-758C-4AFF-996B-F4A87FD610E3}" srcOrd="3" destOrd="0" presId="urn:microsoft.com/office/officeart/2005/8/layout/hProcess9"/>
    <dgm:cxn modelId="{5C401688-604C-4F19-82D0-9B943D3335A8}" type="presParOf" srcId="{6ACD51DF-D6D5-4453-BF4F-E18C28BB6DF6}" destId="{F538427D-6906-4858-9B4E-9C3D970D7F2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6ACE4-7868-4F8C-AA22-729ED8F30FE4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DE398-7786-4280-AC14-7E24CBC68E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405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DE398-7786-4280-AC14-7E24CBC68E0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096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93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88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72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483695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52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5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21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256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592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800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64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93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26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84205-5A4E-4256-8146-42A08FBE211D}" type="datetimeFigureOut">
              <a:rPr lang="ru-RU" smtClean="0"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C79D8-FBDC-4E77-9A24-0335F87C8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430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426300"/>
            <a:ext cx="9144000" cy="177323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/>
                </a:solidFill>
                <a:latin typeface="Lato Light"/>
              </a:rPr>
              <a:t>Школа – взаимодействие и сотрудничество поколений  </a:t>
            </a:r>
            <a:br>
              <a:rPr lang="ru-RU" b="1" dirty="0" smtClean="0">
                <a:solidFill>
                  <a:schemeClr val="accent1"/>
                </a:solidFill>
                <a:latin typeface="Lato Light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4668838"/>
            <a:ext cx="9967415" cy="2059508"/>
          </a:xfrm>
        </p:spPr>
        <p:txBody>
          <a:bodyPr>
            <a:normAutofit/>
          </a:bodyPr>
          <a:lstStyle/>
          <a:p>
            <a:r>
              <a:rPr lang="ru-RU" dirty="0">
                <a:latin typeface="Lato Light"/>
              </a:rPr>
              <a:t>Проект в рамках конкурса «Учитель года города Казани – 2019»</a:t>
            </a:r>
          </a:p>
          <a:p>
            <a:r>
              <a:rPr lang="ru-RU" dirty="0">
                <a:latin typeface="Lato Light"/>
              </a:rPr>
              <a:t>Номинация «Педагогический дебют</a:t>
            </a:r>
            <a:r>
              <a:rPr lang="ru-RU" dirty="0" smtClean="0">
                <a:latin typeface="Lato Light"/>
              </a:rPr>
              <a:t>»</a:t>
            </a:r>
          </a:p>
          <a:p>
            <a:pPr algn="r"/>
            <a:endParaRPr lang="ru-RU" sz="1600" dirty="0" smtClean="0">
              <a:latin typeface="Lato Light"/>
            </a:endParaRPr>
          </a:p>
          <a:p>
            <a:pPr algn="r"/>
            <a:r>
              <a:rPr lang="ru-RU" sz="1600" dirty="0" smtClean="0">
                <a:latin typeface="Lato Light"/>
              </a:rPr>
              <a:t>Подготовила: учитель начальных классов МБОУ «Школа №25»</a:t>
            </a:r>
          </a:p>
          <a:p>
            <a:pPr algn="r"/>
            <a:r>
              <a:rPr lang="ru-RU" sz="1600" dirty="0" smtClean="0">
                <a:latin typeface="Lato Light"/>
              </a:rPr>
              <a:t>Зеленцова Алена Константиновна</a:t>
            </a:r>
          </a:p>
          <a:p>
            <a:endParaRPr lang="ru-RU" dirty="0">
              <a:latin typeface="Lato Light"/>
            </a:endParaRPr>
          </a:p>
          <a:p>
            <a:endParaRPr lang="ru-RU" dirty="0">
              <a:solidFill>
                <a:srgbClr val="FF0000"/>
              </a:solidFill>
              <a:latin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403443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760" y="31495"/>
            <a:ext cx="5570052" cy="6858000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69683" y="369098"/>
            <a:ext cx="5714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Какие задачи мы ставим?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sp>
        <p:nvSpPr>
          <p:cNvPr id="27" name="Rectangle 14"/>
          <p:cNvSpPr/>
          <p:nvPr/>
        </p:nvSpPr>
        <p:spPr>
          <a:xfrm>
            <a:off x="119818" y="1353032"/>
            <a:ext cx="7400334" cy="6155511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sz="2800" dirty="0" smtClean="0">
                <a:latin typeface="Lato Light"/>
                <a:cs typeface="Lato Light"/>
              </a:rPr>
              <a:t>Содействие развитию индивидуальности учащихся посредством формирования благоприятной среды для саморазвития и самовыражения ребенка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latin typeface="Lato Light"/>
                <a:cs typeface="Lato Light"/>
              </a:rPr>
              <a:t>Социализация учащихся, родителей, населения микрорайона</a:t>
            </a: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latin typeface="Lato Light"/>
                <a:cs typeface="Lato Light"/>
              </a:rPr>
              <a:t>Формирование ценностного отношения к труду и творчеству, развитие первоначальных навыков трудового, творческого сотрудничества поколений. </a:t>
            </a:r>
            <a:r>
              <a:rPr lang="en-US" sz="2800" dirty="0" smtClean="0">
                <a:latin typeface="Lato Light"/>
                <a:cs typeface="Lato Light"/>
              </a:rPr>
              <a:t> </a:t>
            </a:r>
          </a:p>
          <a:p>
            <a:endParaRPr lang="en-US" sz="2800" dirty="0" smtClean="0">
              <a:latin typeface="Lato Light"/>
              <a:cs typeface="Lato Light"/>
            </a:endParaRPr>
          </a:p>
          <a:p>
            <a:pPr algn="ctr"/>
            <a:endParaRPr lang="en-US" sz="2800" dirty="0">
              <a:latin typeface="Lato Light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40238899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86" y="1372281"/>
            <a:ext cx="4966880" cy="5099798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915536" y="369098"/>
            <a:ext cx="8422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Нормативно-правовая основа проекта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sp>
        <p:nvSpPr>
          <p:cNvPr id="27" name="Rectangle 14"/>
          <p:cNvSpPr/>
          <p:nvPr/>
        </p:nvSpPr>
        <p:spPr>
          <a:xfrm>
            <a:off x="111422" y="1092851"/>
            <a:ext cx="8133944" cy="5293737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  <a:cs typeface="Lato Light"/>
            </a:endParaRP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Конституция РФ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Конвенция о правах ребенка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Закон Российской Федерации «Об образовании»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Федеральный государственный образовательный стандарт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Конвенция духовно-нравственного развития и воспитания личности гражданина России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Концепция долгосрочного социально-экономического развития РФ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: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стратегия развития образования до 2020 год. 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867235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2963" y="369098"/>
            <a:ext cx="7767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Сроки и этапы реализации проекта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cxnSp>
        <p:nvCxnSpPr>
          <p:cNvPr id="3" name="Straight Connector 20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78463267"/>
              </p:ext>
            </p:extLst>
          </p:nvPr>
        </p:nvGraphicFramePr>
        <p:xfrm>
          <a:off x="543666" y="1939158"/>
          <a:ext cx="10965161" cy="4561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 flipH="1">
            <a:off x="-1180555" y="1208241"/>
            <a:ext cx="12009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Долгосрочный проект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: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c</a:t>
            </a:r>
            <a:r>
              <a:rPr lang="ru-RU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ентябрь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 2019 – июнь 2022 гг.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: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2835320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447459" y="369098"/>
            <a:ext cx="53585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1"/>
                </a:solidFill>
                <a:latin typeface="Lato Light"/>
                <a:cs typeface="Lato Light"/>
              </a:rPr>
              <a:t>Н</a:t>
            </a:r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еобходимые ресурсы</a:t>
            </a:r>
            <a:r>
              <a:rPr lang="en-US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 </a:t>
            </a:r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 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sp>
        <p:nvSpPr>
          <p:cNvPr id="27" name="Rectangle 14"/>
          <p:cNvSpPr/>
          <p:nvPr/>
        </p:nvSpPr>
        <p:spPr>
          <a:xfrm>
            <a:off x="2431575" y="1428240"/>
            <a:ext cx="7390349" cy="2708414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Материальные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: инструменты, помещения, необходимый инвентарь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.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  <a:p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Нематериальные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: знания, опыт, учителя, администрация школы, родители, ученики</a:t>
            </a:r>
          </a:p>
          <a:p>
            <a:pPr algn="ctr"/>
            <a:endParaRPr lang="en-US" sz="2800" dirty="0">
              <a:latin typeface="Lato Light"/>
              <a:cs typeface="Lato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3310" y="4031585"/>
            <a:ext cx="2646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Участники</a:t>
            </a:r>
            <a:r>
              <a:rPr lang="en-US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 </a:t>
            </a:r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 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sp>
        <p:nvSpPr>
          <p:cNvPr id="7" name="Rectangle 14"/>
          <p:cNvSpPr/>
          <p:nvPr/>
        </p:nvSpPr>
        <p:spPr>
          <a:xfrm>
            <a:off x="2403106" y="4942189"/>
            <a:ext cx="7390349" cy="553978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Обучающиеся, родители, учителя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  <a:cs typeface="Lato Light"/>
            </a:endParaRPr>
          </a:p>
        </p:txBody>
      </p:sp>
      <p:cxnSp>
        <p:nvCxnSpPr>
          <p:cNvPr id="8" name="Straight Connector 20"/>
          <p:cNvCxnSpPr/>
          <p:nvPr/>
        </p:nvCxnSpPr>
        <p:spPr>
          <a:xfrm rot="5400000">
            <a:off x="6098281" y="4349566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367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904910" y="369098"/>
            <a:ext cx="6443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Промежуточные результаты</a:t>
            </a:r>
            <a:r>
              <a:rPr lang="en-US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 </a:t>
            </a:r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 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sp>
        <p:nvSpPr>
          <p:cNvPr id="27" name="Rectangle 14"/>
          <p:cNvSpPr/>
          <p:nvPr/>
        </p:nvSpPr>
        <p:spPr>
          <a:xfrm>
            <a:off x="332925" y="1790847"/>
            <a:ext cx="11587655" cy="4001075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Разработка образовательной программы с учетом опыта Совета поколений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Участие в грантах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Выработка стратегии на перспективу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Представление опыта работы педагога на семинарах и конференциях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Презентация проектов и исследований школьников на мероприятиях различного уровня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Публикация в сборниках. 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565104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35589" y="1406840"/>
            <a:ext cx="4725765" cy="4534215"/>
          </a:xfrm>
          <a:prstGeom prst="rect">
            <a:avLst/>
          </a:prstGeom>
          <a:noFill/>
        </p:spPr>
      </p:sp>
      <p:sp>
        <p:nvSpPr>
          <p:cNvPr id="19" name="TextBox 18"/>
          <p:cNvSpPr txBox="1"/>
          <p:nvPr/>
        </p:nvSpPr>
        <p:spPr>
          <a:xfrm>
            <a:off x="3944004" y="369098"/>
            <a:ext cx="43654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«Совет поколений»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66766" y="1701767"/>
            <a:ext cx="2623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/>
            <a:r>
              <a:rPr lang="ru-RU" sz="2800" dirty="0" smtClean="0">
                <a:solidFill>
                  <a:schemeClr val="accent1"/>
                </a:solidFill>
                <a:latin typeface="Lato Light"/>
              </a:rPr>
              <a:t>Совета </a:t>
            </a:r>
            <a:r>
              <a:rPr lang="ru-RU" sz="2800" dirty="0">
                <a:solidFill>
                  <a:schemeClr val="accent1"/>
                </a:solidFill>
                <a:latin typeface="Lato Light"/>
              </a:rPr>
              <a:t>поколений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84438" y="2131042"/>
            <a:ext cx="2555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/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Ярмарка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идей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3610452" y="2228177"/>
            <a:ext cx="984007" cy="328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33518" y="1701767"/>
            <a:ext cx="2623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783"/>
            <a:r>
              <a:rPr lang="ru-RU" sz="2800" dirty="0" smtClean="0">
                <a:solidFill>
                  <a:schemeClr val="accent1"/>
                </a:solidFill>
                <a:latin typeface="Lato Light"/>
              </a:rPr>
              <a:t>Работа мастерских </a:t>
            </a:r>
            <a:r>
              <a:rPr lang="ru-RU" sz="2800" dirty="0">
                <a:solidFill>
                  <a:schemeClr val="accent1"/>
                </a:solidFill>
                <a:latin typeface="Lato Light"/>
              </a:rPr>
              <a:t>по направлениям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16277" y="4444454"/>
            <a:ext cx="30422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0" i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Lato Light"/>
              </a:rPr>
              <a:t>Совет поколений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59757" y="4233277"/>
            <a:ext cx="295875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0" i="0" dirty="0" smtClean="0">
                <a:solidFill>
                  <a:schemeClr val="accent1"/>
                </a:solidFill>
                <a:effectLst/>
                <a:latin typeface="Lato Light"/>
              </a:rPr>
              <a:t>Реализация </a:t>
            </a:r>
            <a:endParaRPr lang="en-US" sz="2800" b="0" i="0" dirty="0" smtClean="0">
              <a:solidFill>
                <a:schemeClr val="accent1"/>
              </a:solidFill>
              <a:effectLst/>
              <a:latin typeface="Lato Light"/>
            </a:endParaRPr>
          </a:p>
          <a:p>
            <a:pPr algn="ctr"/>
            <a:r>
              <a:rPr lang="ru-RU" sz="2800" b="0" i="0" dirty="0" smtClean="0">
                <a:solidFill>
                  <a:schemeClr val="accent1"/>
                </a:solidFill>
                <a:effectLst/>
                <a:latin typeface="Lato Light"/>
              </a:rPr>
              <a:t>продукта и услуг</a:t>
            </a:r>
            <a:endParaRPr lang="ru-RU" sz="2800" dirty="0">
              <a:solidFill>
                <a:schemeClr val="accent1"/>
              </a:solidFill>
              <a:latin typeface="Lato Ligh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1669" y="4103290"/>
            <a:ext cx="34321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/>
                </a:solidFill>
                <a:latin typeface="Lato Light"/>
              </a:rPr>
              <a:t>Б</a:t>
            </a:r>
            <a:r>
              <a:rPr lang="ru-RU" sz="2800" b="0" i="0" dirty="0" smtClean="0">
                <a:solidFill>
                  <a:schemeClr val="accent6"/>
                </a:solidFill>
                <a:effectLst/>
                <a:latin typeface="Lato Light"/>
              </a:rPr>
              <a:t>лаготворительная выставка достижений</a:t>
            </a:r>
            <a:endParaRPr lang="ru-RU" sz="2800" dirty="0">
              <a:solidFill>
                <a:schemeClr val="accent6"/>
              </a:solidFill>
              <a:latin typeface="Lato Light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7730291" y="2228177"/>
            <a:ext cx="984007" cy="328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9687410" y="3582126"/>
            <a:ext cx="1118027" cy="3819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10800000">
            <a:off x="7791011" y="4541589"/>
            <a:ext cx="984007" cy="328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10800000">
            <a:off x="3735039" y="4631313"/>
            <a:ext cx="984007" cy="328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4995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 animBg="1"/>
      <p:bldP spid="13" grpId="0"/>
      <p:bldP spid="6" grpId="0"/>
      <p:bldP spid="12" grpId="0"/>
      <p:bldP spid="15" grpId="0"/>
      <p:bldP spid="20" grpId="0" animBg="1"/>
      <p:bldP spid="21" grpId="0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06044" y="369098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Риски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sp>
        <p:nvSpPr>
          <p:cNvPr id="27" name="Rectangle 14"/>
          <p:cNvSpPr/>
          <p:nvPr/>
        </p:nvSpPr>
        <p:spPr>
          <a:xfrm>
            <a:off x="332926" y="1743551"/>
            <a:ext cx="11587655" cy="1846639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pPr marL="514350" indent="-514350">
              <a:buAutoNum type="arabicPeriod"/>
            </a:pP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Lato Light"/>
              <a:cs typeface="Lato Light"/>
            </a:endParaRP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Снижение успеваемости на фоне смены интересов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Снижение мотивации и активности участников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Недостаток материальных 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1338077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936" y="1280889"/>
            <a:ext cx="6411418" cy="5577111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399053" y="369098"/>
            <a:ext cx="5455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1"/>
                </a:solidFill>
                <a:latin typeface="Lato Light"/>
                <a:cs typeface="Lato Light"/>
              </a:rPr>
              <a:t>О</a:t>
            </a:r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жидаемые результаты 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sp>
        <p:nvSpPr>
          <p:cNvPr id="27" name="Rectangle 14"/>
          <p:cNvSpPr/>
          <p:nvPr/>
        </p:nvSpPr>
        <p:spPr>
          <a:xfrm>
            <a:off x="229650" y="1422575"/>
            <a:ext cx="7448157" cy="4862849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Качественные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: </a:t>
            </a:r>
          </a:p>
          <a:p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Создание социальной ситуации взаимодействия и сотрудничества детей и взрослых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Достижение требований ФГОС по воспитанию личностных качеств обучающихся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Популяризация школы как площадки для диалога поколений</a:t>
            </a:r>
          </a:p>
          <a:p>
            <a:pPr marL="457200" indent="-457200">
              <a:buFontTx/>
              <a:buChar char="-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848955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936" y="1280889"/>
            <a:ext cx="6411418" cy="5577111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399053" y="369098"/>
            <a:ext cx="5455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1"/>
                </a:solidFill>
                <a:latin typeface="Lato Light"/>
                <a:cs typeface="Lato Light"/>
              </a:rPr>
              <a:t>О</a:t>
            </a:r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жидаемые результаты 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sp>
        <p:nvSpPr>
          <p:cNvPr id="27" name="Rectangle 14"/>
          <p:cNvSpPr/>
          <p:nvPr/>
        </p:nvSpPr>
        <p:spPr>
          <a:xfrm>
            <a:off x="119291" y="1580230"/>
            <a:ext cx="7448157" cy="3570188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Количественные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: </a:t>
            </a:r>
          </a:p>
          <a:p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Создание товаров и услуг в процессе сотрудничества поколений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Охват в качестве участников 60-70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%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 обучающихся, родителей и учителей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Отчисление средств на благотворительную деятельность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8488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0412" cy="6858001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3175" y="16605"/>
            <a:ext cx="12188825" cy="6841395"/>
          </a:xfrm>
          <a:prstGeom prst="rect">
            <a:avLst/>
          </a:prstGeom>
          <a:solidFill>
            <a:srgbClr val="384558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99" tIns="60950" rIns="121899" bIns="60950" rtlCol="0" anchor="ctr"/>
          <a:lstStyle/>
          <a:p>
            <a:pPr algn="ctr"/>
            <a:endParaRPr lang="en-US" sz="900"/>
          </a:p>
        </p:txBody>
      </p:sp>
      <p:sp>
        <p:nvSpPr>
          <p:cNvPr id="44" name="Line 5"/>
          <p:cNvSpPr>
            <a:spLocks noChangeShapeType="1"/>
          </p:cNvSpPr>
          <p:nvPr/>
        </p:nvSpPr>
        <p:spPr bwMode="auto">
          <a:xfrm>
            <a:off x="748577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899" tIns="60950" rIns="121899" bIns="6095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sp>
        <p:nvSpPr>
          <p:cNvPr id="45" name="Line 6"/>
          <p:cNvSpPr>
            <a:spLocks noChangeShapeType="1"/>
          </p:cNvSpPr>
          <p:nvPr/>
        </p:nvSpPr>
        <p:spPr bwMode="auto">
          <a:xfrm>
            <a:off x="748577" y="-874184"/>
            <a:ext cx="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899" tIns="60950" rIns="121899" bIns="60950" numCol="1" anchor="t" anchorCtr="0" compatLnSpc="1">
            <a:prstTxWarp prst="textNoShape">
              <a:avLst/>
            </a:prstTxWarp>
          </a:bodyPr>
          <a:lstStyle/>
          <a:p>
            <a:endParaRPr lang="en-US" sz="900"/>
          </a:p>
        </p:txBody>
      </p:sp>
      <p:grpSp>
        <p:nvGrpSpPr>
          <p:cNvPr id="6" name="Group 5"/>
          <p:cNvGrpSpPr/>
          <p:nvPr/>
        </p:nvGrpSpPr>
        <p:grpSpPr>
          <a:xfrm>
            <a:off x="1780730" y="1818692"/>
            <a:ext cx="8628951" cy="3058252"/>
            <a:chOff x="1073412" y="1812021"/>
            <a:chExt cx="17257902" cy="6116504"/>
          </a:xfrm>
        </p:grpSpPr>
        <p:sp>
          <p:nvSpPr>
            <p:cNvPr id="55" name="Rectangle 54"/>
            <p:cNvSpPr/>
            <p:nvPr/>
          </p:nvSpPr>
          <p:spPr>
            <a:xfrm>
              <a:off x="2718954" y="3653989"/>
              <a:ext cx="15612360" cy="4274536"/>
            </a:xfrm>
            <a:prstGeom prst="rect">
              <a:avLst/>
            </a:prstGeom>
            <a:noFill/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r>
                <a:rPr lang="ru-RU" sz="3600" dirty="0">
                  <a:latin typeface="Lato Light"/>
                </a:rPr>
                <a:t>Каждому поколению свойственно считать себя призванным переделать </a:t>
              </a:r>
              <a:r>
                <a:rPr lang="ru-RU" sz="3600" dirty="0" smtClean="0">
                  <a:latin typeface="Lato Light"/>
                </a:rPr>
                <a:t>мир</a:t>
              </a:r>
              <a:endParaRPr lang="en-US" sz="3600" dirty="0" smtClean="0">
                <a:latin typeface="Lato Light"/>
              </a:endParaRPr>
            </a:p>
            <a:p>
              <a:r>
                <a:rPr lang="ru-RU" sz="3600" dirty="0">
                  <a:latin typeface="Lato Light"/>
                </a:rPr>
                <a:t/>
              </a:r>
              <a:br>
                <a:rPr lang="ru-RU" sz="3600" dirty="0">
                  <a:latin typeface="Lato Light"/>
                </a:rPr>
              </a:br>
              <a:r>
                <a:rPr lang="en-US" sz="3600" dirty="0" smtClean="0">
                  <a:solidFill>
                    <a:schemeClr val="bg1"/>
                  </a:solidFill>
                  <a:latin typeface="Lato Light"/>
                  <a:cs typeface="Lato Light"/>
                </a:rPr>
                <a:t>— </a:t>
              </a:r>
              <a:r>
                <a:rPr lang="ru-RU" sz="3600" dirty="0" smtClean="0">
                  <a:solidFill>
                    <a:schemeClr val="bg1"/>
                  </a:solidFill>
                  <a:latin typeface="Lato Light"/>
                  <a:cs typeface="Lato Light"/>
                </a:rPr>
                <a:t>Альбер Камю</a:t>
              </a:r>
              <a:endParaRPr lang="en-US" sz="3600" dirty="0">
                <a:solidFill>
                  <a:schemeClr val="bg1"/>
                </a:solidFill>
                <a:latin typeface="Lato Light"/>
                <a:cs typeface="Lato Light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1073412" y="1812021"/>
              <a:ext cx="2341219" cy="4274536"/>
            </a:xfrm>
            <a:prstGeom prst="rect">
              <a:avLst/>
            </a:prstGeom>
            <a:noFill/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>
                <a:lnSpc>
                  <a:spcPct val="140000"/>
                </a:lnSpc>
              </a:pPr>
              <a:r>
                <a:rPr lang="en-US" sz="12800" dirty="0">
                  <a:solidFill>
                    <a:schemeClr val="bg1"/>
                  </a:solidFill>
                  <a:latin typeface="Times New Roman"/>
                  <a:ea typeface="MS Gothic" panose="020B0609070205080204" pitchFamily="49" charset="-128"/>
                  <a:cs typeface="Times New Roman"/>
                </a:rPr>
                <a:t>“</a:t>
              </a:r>
              <a:endParaRPr lang="en-US" sz="8000" dirty="0">
                <a:solidFill>
                  <a:schemeClr val="bg1"/>
                </a:solidFill>
                <a:latin typeface="Times New Roman"/>
                <a:ea typeface="MS Gothic" panose="020B0609070205080204" pitchFamily="49" charset="-128"/>
                <a:cs typeface="Times New Roman"/>
              </a:endParaRPr>
            </a:p>
          </p:txBody>
        </p:sp>
      </p:grpSp>
      <p:sp>
        <p:nvSpPr>
          <p:cNvPr id="23" name="Shape 188"/>
          <p:cNvSpPr/>
          <p:nvPr/>
        </p:nvSpPr>
        <p:spPr>
          <a:xfrm>
            <a:off x="0" y="4885247"/>
            <a:ext cx="12190413" cy="19727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ctr">
            <a:noAutofit/>
          </a:bodyPr>
          <a:lstStyle>
            <a:lvl1pPr algn="l" defTabSz="584200">
              <a:lnSpc>
                <a:spcPct val="110000"/>
              </a:lnSpc>
              <a:spcBef>
                <a:spcPts val="3000"/>
              </a:spcBef>
              <a:defRPr sz="2000">
                <a:solidFill>
                  <a:srgbClr val="4C4C4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 algn="just">
              <a:defRPr sz="1800">
                <a:solidFill>
                  <a:srgbClr val="000000"/>
                </a:solidFill>
              </a:defRPr>
            </a:pPr>
            <a:endParaRPr lang="en-US" sz="4000" dirty="0">
              <a:solidFill>
                <a:schemeClr val="tx1"/>
              </a:solidFill>
              <a:latin typeface="Lato Light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34981829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35589" y="1406840"/>
            <a:ext cx="4725765" cy="4534215"/>
          </a:xfrm>
          <a:prstGeom prst="rect">
            <a:avLst/>
          </a:prstGeom>
          <a:noFill/>
        </p:spPr>
      </p:sp>
      <p:sp>
        <p:nvSpPr>
          <p:cNvPr id="4" name="Freeform 3"/>
          <p:cNvSpPr/>
          <p:nvPr/>
        </p:nvSpPr>
        <p:spPr>
          <a:xfrm>
            <a:off x="4738206" y="1463517"/>
            <a:ext cx="2720529" cy="2720529"/>
          </a:xfrm>
          <a:custGeom>
            <a:avLst/>
            <a:gdLst>
              <a:gd name="connsiteX0" fmla="*/ 0 w 6583680"/>
              <a:gd name="connsiteY0" fmla="*/ 3291840 h 6583680"/>
              <a:gd name="connsiteX1" fmla="*/ 3291840 w 6583680"/>
              <a:gd name="connsiteY1" fmla="*/ 0 h 6583680"/>
              <a:gd name="connsiteX2" fmla="*/ 6583680 w 6583680"/>
              <a:gd name="connsiteY2" fmla="*/ 3291840 h 6583680"/>
              <a:gd name="connsiteX3" fmla="*/ 3291840 w 6583680"/>
              <a:gd name="connsiteY3" fmla="*/ 6583680 h 6583680"/>
              <a:gd name="connsiteX4" fmla="*/ 0 w 6583680"/>
              <a:gd name="connsiteY4" fmla="*/ 3291840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83680" h="6583680">
                <a:moveTo>
                  <a:pt x="0" y="3291840"/>
                </a:moveTo>
                <a:cubicBezTo>
                  <a:pt x="0" y="1473807"/>
                  <a:pt x="1473807" y="0"/>
                  <a:pt x="3291840" y="0"/>
                </a:cubicBezTo>
                <a:cubicBezTo>
                  <a:pt x="5109873" y="0"/>
                  <a:pt x="6583680" y="1473807"/>
                  <a:pt x="6583680" y="3291840"/>
                </a:cubicBezTo>
                <a:cubicBezTo>
                  <a:pt x="6583680" y="5109873"/>
                  <a:pt x="5109873" y="6583680"/>
                  <a:pt x="3291840" y="6583680"/>
                </a:cubicBezTo>
                <a:cubicBezTo>
                  <a:pt x="1473807" y="6583680"/>
                  <a:pt x="0" y="5109873"/>
                  <a:pt x="0" y="3291840"/>
                </a:cubicBezTo>
                <a:close/>
              </a:path>
            </a:pathLst>
          </a:custGeom>
          <a:solidFill>
            <a:schemeClr val="accent1">
              <a:alpha val="69804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438912" tIns="576072" rIns="438912" bIns="1234440" numCol="1" spcCol="1270" anchor="ctr" anchorCtr="0">
            <a:noAutofit/>
          </a:bodyPr>
          <a:lstStyle/>
          <a:p>
            <a:pPr algn="ctr" defTabSz="1333500">
              <a:lnSpc>
                <a:spcPct val="70000"/>
              </a:lnSpc>
              <a:spcBef>
                <a:spcPct val="0"/>
              </a:spcBef>
            </a:pPr>
            <a:endParaRPr lang="en-US" sz="3000" spc="-20" dirty="0">
              <a:solidFill>
                <a:schemeClr val="bg1"/>
              </a:solidFill>
              <a:latin typeface="Lato Light"/>
              <a:cs typeface="Lato Light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730783" y="2394765"/>
            <a:ext cx="2720529" cy="2720529"/>
          </a:xfrm>
          <a:custGeom>
            <a:avLst/>
            <a:gdLst>
              <a:gd name="connsiteX0" fmla="*/ 0 w 6583680"/>
              <a:gd name="connsiteY0" fmla="*/ 3291840 h 6583680"/>
              <a:gd name="connsiteX1" fmla="*/ 3291840 w 6583680"/>
              <a:gd name="connsiteY1" fmla="*/ 0 h 6583680"/>
              <a:gd name="connsiteX2" fmla="*/ 6583680 w 6583680"/>
              <a:gd name="connsiteY2" fmla="*/ 3291840 h 6583680"/>
              <a:gd name="connsiteX3" fmla="*/ 3291840 w 6583680"/>
              <a:gd name="connsiteY3" fmla="*/ 6583680 h 6583680"/>
              <a:gd name="connsiteX4" fmla="*/ 0 w 6583680"/>
              <a:gd name="connsiteY4" fmla="*/ 3291840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83680" h="6583680">
                <a:moveTo>
                  <a:pt x="0" y="3291840"/>
                </a:moveTo>
                <a:cubicBezTo>
                  <a:pt x="0" y="1473807"/>
                  <a:pt x="1473807" y="0"/>
                  <a:pt x="3291840" y="0"/>
                </a:cubicBezTo>
                <a:cubicBezTo>
                  <a:pt x="5109873" y="0"/>
                  <a:pt x="6583680" y="1473807"/>
                  <a:pt x="6583680" y="3291840"/>
                </a:cubicBezTo>
                <a:cubicBezTo>
                  <a:pt x="6583680" y="5109873"/>
                  <a:pt x="5109873" y="6583680"/>
                  <a:pt x="3291840" y="6583680"/>
                </a:cubicBezTo>
                <a:cubicBezTo>
                  <a:pt x="1473807" y="6583680"/>
                  <a:pt x="0" y="5109873"/>
                  <a:pt x="0" y="3291840"/>
                </a:cubicBezTo>
                <a:close/>
              </a:path>
            </a:pathLst>
          </a:custGeom>
          <a:solidFill>
            <a:schemeClr val="accent3">
              <a:alpha val="69804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006755" tIns="850392" rIns="309982" bIns="630936" numCol="1" spcCol="1270" anchor="ctr" anchorCtr="0">
            <a:noAutofit/>
          </a:bodyPr>
          <a:lstStyle/>
          <a:p>
            <a:pPr algn="ctr" defTabSz="1333500">
              <a:lnSpc>
                <a:spcPct val="70000"/>
              </a:lnSpc>
              <a:spcBef>
                <a:spcPct val="0"/>
              </a:spcBef>
            </a:pPr>
            <a:endParaRPr lang="en-US" sz="3000" spc="-20" dirty="0">
              <a:solidFill>
                <a:schemeClr val="bg1"/>
              </a:solidFill>
              <a:latin typeface="Lato Light"/>
              <a:cs typeface="Lato Light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3367902" y="2388904"/>
            <a:ext cx="2720529" cy="2720529"/>
          </a:xfrm>
          <a:custGeom>
            <a:avLst/>
            <a:gdLst>
              <a:gd name="connsiteX0" fmla="*/ 0 w 6583680"/>
              <a:gd name="connsiteY0" fmla="*/ 3291840 h 6583680"/>
              <a:gd name="connsiteX1" fmla="*/ 3291840 w 6583680"/>
              <a:gd name="connsiteY1" fmla="*/ 0 h 6583680"/>
              <a:gd name="connsiteX2" fmla="*/ 6583680 w 6583680"/>
              <a:gd name="connsiteY2" fmla="*/ 3291840 h 6583680"/>
              <a:gd name="connsiteX3" fmla="*/ 3291840 w 6583680"/>
              <a:gd name="connsiteY3" fmla="*/ 6583680 h 6583680"/>
              <a:gd name="connsiteX4" fmla="*/ 0 w 6583680"/>
              <a:gd name="connsiteY4" fmla="*/ 3291840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83680" h="6583680">
                <a:moveTo>
                  <a:pt x="0" y="3291840"/>
                </a:moveTo>
                <a:cubicBezTo>
                  <a:pt x="0" y="1473807"/>
                  <a:pt x="1473807" y="0"/>
                  <a:pt x="3291840" y="0"/>
                </a:cubicBezTo>
                <a:cubicBezTo>
                  <a:pt x="5109873" y="0"/>
                  <a:pt x="6583680" y="1473807"/>
                  <a:pt x="6583680" y="3291840"/>
                </a:cubicBezTo>
                <a:cubicBezTo>
                  <a:pt x="6583680" y="5109873"/>
                  <a:pt x="5109873" y="6583680"/>
                  <a:pt x="3291840" y="6583680"/>
                </a:cubicBezTo>
                <a:cubicBezTo>
                  <a:pt x="1473807" y="6583680"/>
                  <a:pt x="0" y="5109873"/>
                  <a:pt x="0" y="3291840"/>
                </a:cubicBezTo>
                <a:close/>
              </a:path>
            </a:pathLst>
          </a:custGeom>
          <a:solidFill>
            <a:schemeClr val="accent2">
              <a:alpha val="69804"/>
            </a:scheme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309982" tIns="850392" rIns="1006755" bIns="630936" numCol="1" spcCol="1270" anchor="ctr" anchorCtr="0">
            <a:noAutofit/>
          </a:bodyPr>
          <a:lstStyle/>
          <a:p>
            <a:pPr algn="ctr" defTabSz="1333500">
              <a:lnSpc>
                <a:spcPct val="70000"/>
              </a:lnSpc>
              <a:spcBef>
                <a:spcPct val="0"/>
              </a:spcBef>
            </a:pPr>
            <a:endParaRPr lang="en-US" sz="3000" spc="-20" dirty="0">
              <a:solidFill>
                <a:schemeClr val="bg1"/>
              </a:solidFill>
              <a:latin typeface="Lato Light"/>
              <a:cs typeface="Lato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65301" y="2074916"/>
            <a:ext cx="1438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6000" spc="-20" dirty="0" smtClean="0">
                <a:solidFill>
                  <a:schemeClr val="bg1"/>
                </a:solidFill>
                <a:latin typeface="Lato Light"/>
                <a:cs typeface="Lato Light"/>
              </a:rPr>
              <a:t>1</a:t>
            </a:r>
            <a:endParaRPr lang="en-US" sz="6000" spc="-20" dirty="0">
              <a:solidFill>
                <a:schemeClr val="bg1"/>
              </a:solidFill>
              <a:latin typeface="Lato Light"/>
              <a:cs typeface="Lato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2840" y="3225060"/>
            <a:ext cx="1438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6000" spc="-20" dirty="0">
                <a:solidFill>
                  <a:schemeClr val="bg1"/>
                </a:solidFill>
                <a:latin typeface="Lato Light"/>
                <a:cs typeface="Lato Light"/>
              </a:rPr>
              <a:t>2</a:t>
            </a:r>
            <a:endParaRPr lang="en-US" sz="6000" spc="-20" dirty="0">
              <a:solidFill>
                <a:schemeClr val="bg1"/>
              </a:solidFill>
              <a:latin typeface="Lato Light"/>
              <a:cs typeface="Lato Ligh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97697" y="3208435"/>
            <a:ext cx="1438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6000" spc="-20" dirty="0" smtClean="0">
                <a:solidFill>
                  <a:schemeClr val="bg1"/>
                </a:solidFill>
                <a:latin typeface="Lato Light"/>
                <a:cs typeface="Lato Light"/>
              </a:rPr>
              <a:t>3</a:t>
            </a:r>
            <a:endParaRPr lang="en-US" sz="6000" spc="-20" dirty="0">
              <a:solidFill>
                <a:schemeClr val="bg1"/>
              </a:solidFill>
              <a:latin typeface="Lato Light"/>
              <a:cs typeface="Lato Ligh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5851" y="1329417"/>
            <a:ext cx="3619594" cy="984865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Разрыва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связей  между поколениями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  <a:cs typeface="Lato Light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968486" y="1820894"/>
            <a:ext cx="1067387" cy="0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1724419" y="4603225"/>
            <a:ext cx="1067387" cy="0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258112" y="4069531"/>
            <a:ext cx="1067387" cy="0"/>
          </a:xfrm>
          <a:prstGeom prst="line">
            <a:avLst/>
          </a:prstGeom>
          <a:ln>
            <a:solidFill>
              <a:schemeClr val="tx1"/>
            </a:solidFill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9072506" y="3541636"/>
            <a:ext cx="1067387" cy="0"/>
          </a:xfrm>
          <a:prstGeom prst="line">
            <a:avLst/>
          </a:prstGeom>
          <a:ln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10800000">
            <a:off x="8532385" y="4069531"/>
            <a:ext cx="1067387" cy="0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410283" y="369098"/>
            <a:ext cx="7432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Почему эта проблема актуальна?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14"/>
          <p:cNvSpPr/>
          <p:nvPr/>
        </p:nvSpPr>
        <p:spPr>
          <a:xfrm>
            <a:off x="-407883" y="5115032"/>
            <a:ext cx="5695963" cy="1415752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Трансформации </a:t>
            </a:r>
          </a:p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общества в постиндустриальную эпоху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  <a:cs typeface="Lato Light"/>
            </a:endParaRPr>
          </a:p>
        </p:txBody>
      </p:sp>
      <p:sp>
        <p:nvSpPr>
          <p:cNvPr id="28" name="Rectangle 14"/>
          <p:cNvSpPr/>
          <p:nvPr/>
        </p:nvSpPr>
        <p:spPr>
          <a:xfrm>
            <a:off x="7124925" y="2038904"/>
            <a:ext cx="5695963" cy="984865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Изменения </a:t>
            </a:r>
          </a:p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rPr>
              <a:t>в российской школе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  <a:cs typeface="Lato Light"/>
            </a:endParaRPr>
          </a:p>
        </p:txBody>
      </p:sp>
      <p:sp>
        <p:nvSpPr>
          <p:cNvPr id="25" name="Freeform 4"/>
          <p:cNvSpPr/>
          <p:nvPr/>
        </p:nvSpPr>
        <p:spPr>
          <a:xfrm>
            <a:off x="4620994" y="3489393"/>
            <a:ext cx="2720529" cy="2720529"/>
          </a:xfrm>
          <a:custGeom>
            <a:avLst/>
            <a:gdLst>
              <a:gd name="connsiteX0" fmla="*/ 0 w 6583680"/>
              <a:gd name="connsiteY0" fmla="*/ 3291840 h 6583680"/>
              <a:gd name="connsiteX1" fmla="*/ 3291840 w 6583680"/>
              <a:gd name="connsiteY1" fmla="*/ 0 h 6583680"/>
              <a:gd name="connsiteX2" fmla="*/ 6583680 w 6583680"/>
              <a:gd name="connsiteY2" fmla="*/ 3291840 h 6583680"/>
              <a:gd name="connsiteX3" fmla="*/ 3291840 w 6583680"/>
              <a:gd name="connsiteY3" fmla="*/ 6583680 h 6583680"/>
              <a:gd name="connsiteX4" fmla="*/ 0 w 6583680"/>
              <a:gd name="connsiteY4" fmla="*/ 3291840 h 658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83680" h="6583680">
                <a:moveTo>
                  <a:pt x="0" y="3291840"/>
                </a:moveTo>
                <a:cubicBezTo>
                  <a:pt x="0" y="1473807"/>
                  <a:pt x="1473807" y="0"/>
                  <a:pt x="3291840" y="0"/>
                </a:cubicBezTo>
                <a:cubicBezTo>
                  <a:pt x="5109873" y="0"/>
                  <a:pt x="6583680" y="1473807"/>
                  <a:pt x="6583680" y="3291840"/>
                </a:cubicBezTo>
                <a:cubicBezTo>
                  <a:pt x="6583680" y="5109873"/>
                  <a:pt x="5109873" y="6583680"/>
                  <a:pt x="3291840" y="6583680"/>
                </a:cubicBezTo>
                <a:cubicBezTo>
                  <a:pt x="1473807" y="6583680"/>
                  <a:pt x="0" y="5109873"/>
                  <a:pt x="0" y="3291840"/>
                </a:cubicBezTo>
                <a:close/>
              </a:path>
            </a:pathLst>
          </a:custGeom>
          <a:solidFill>
            <a:srgbClr val="00B050">
              <a:alpha val="69804"/>
            </a:srgbClr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1006755" tIns="850392" rIns="309982" bIns="630936" numCol="1" spcCol="1270" anchor="ctr" anchorCtr="0">
            <a:noAutofit/>
          </a:bodyPr>
          <a:lstStyle/>
          <a:p>
            <a:pPr algn="ctr" defTabSz="1333500">
              <a:lnSpc>
                <a:spcPct val="70000"/>
              </a:lnSpc>
              <a:spcBef>
                <a:spcPct val="0"/>
              </a:spcBef>
            </a:pPr>
            <a:endParaRPr lang="en-US" sz="3000" spc="-20" dirty="0">
              <a:solidFill>
                <a:schemeClr val="bg1"/>
              </a:solidFill>
              <a:latin typeface="Lato Light"/>
              <a:cs typeface="Lato Ligh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65301" y="4432331"/>
            <a:ext cx="1438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6000" spc="-20" dirty="0">
                <a:solidFill>
                  <a:schemeClr val="bg1"/>
                </a:solidFill>
                <a:latin typeface="Lato Light"/>
                <a:cs typeface="Lato Light"/>
              </a:rPr>
              <a:t>4</a:t>
            </a:r>
            <a:endParaRPr lang="en-US" sz="6000" spc="-20" dirty="0">
              <a:solidFill>
                <a:schemeClr val="bg1"/>
              </a:solidFill>
              <a:latin typeface="Lato Light"/>
              <a:cs typeface="Lato Light"/>
            </a:endParaRPr>
          </a:p>
        </p:txBody>
      </p:sp>
      <p:cxnSp>
        <p:nvCxnSpPr>
          <p:cNvPr id="30" name="Straight Connector 23"/>
          <p:cNvCxnSpPr/>
          <p:nvPr/>
        </p:nvCxnSpPr>
        <p:spPr>
          <a:xfrm flipH="1">
            <a:off x="7124925" y="5727037"/>
            <a:ext cx="1453641" cy="0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8155784" y="5034539"/>
            <a:ext cx="35660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ea typeface="Calibri" panose="020F0502020204030204" pitchFamily="34" charset="0"/>
              </a:rPr>
              <a:t>Изменение отношения родителей к школе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35887819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29093349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4972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1857604"/>
              </p:ext>
            </p:extLst>
          </p:nvPr>
        </p:nvGraphicFramePr>
        <p:xfrm>
          <a:off x="0" y="-1"/>
          <a:ext cx="12192000" cy="6968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87300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35589" y="1406840"/>
            <a:ext cx="4725765" cy="4534215"/>
          </a:xfrm>
          <a:prstGeom prst="rect">
            <a:avLst/>
          </a:prstGeom>
          <a:noFill/>
        </p:spPr>
      </p:sp>
      <p:sp>
        <p:nvSpPr>
          <p:cNvPr id="19" name="TextBox 18"/>
          <p:cNvSpPr txBox="1"/>
          <p:nvPr/>
        </p:nvSpPr>
        <p:spPr>
          <a:xfrm>
            <a:off x="4274318" y="369098"/>
            <a:ext cx="3704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Данные ВЦИОМ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 flipH="1">
            <a:off x="0" y="1092851"/>
            <a:ext cx="1200912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70C0"/>
                </a:solidFill>
                <a:latin typeface="Lato Light"/>
              </a:rPr>
              <a:t>68%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россиян уверены, что молодые люди вполне могут находить общий язык со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старшими.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  <a:p>
            <a:pPr algn="ctr"/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  <a:p>
            <a:pPr algn="ctr"/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C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читающих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, что «старики» и «молодежь» не в состоянии понять друг друга, с годами становится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меньше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: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от </a:t>
            </a:r>
            <a:r>
              <a:rPr lang="ru-RU" sz="5400" dirty="0">
                <a:solidFill>
                  <a:srgbClr val="92D050"/>
                </a:solidFill>
                <a:latin typeface="Lato Light"/>
              </a:rPr>
              <a:t>42%</a:t>
            </a:r>
            <a:r>
              <a:rPr lang="ru-RU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в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2004 году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до </a:t>
            </a:r>
            <a:r>
              <a:rPr lang="ru-RU" sz="5400" dirty="0">
                <a:solidFill>
                  <a:srgbClr val="00B050"/>
                </a:solidFill>
                <a:latin typeface="Lato Light"/>
              </a:rPr>
              <a:t>29</a:t>
            </a:r>
            <a:r>
              <a:rPr lang="ru-RU" sz="5400" dirty="0" smtClean="0">
                <a:solidFill>
                  <a:srgbClr val="00B050"/>
                </a:solidFill>
                <a:latin typeface="Lato Light"/>
              </a:rPr>
              <a:t>%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 в 2014.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  <a:p>
            <a:pPr algn="ctr"/>
            <a:r>
              <a:rPr lang="ru-RU" sz="5400" dirty="0" smtClean="0">
                <a:solidFill>
                  <a:srgbClr val="00B0F0"/>
                </a:solidFill>
                <a:latin typeface="Lato Light"/>
              </a:rPr>
              <a:t>5</a:t>
            </a:r>
            <a:r>
              <a:rPr lang="ru-RU" sz="5400" dirty="0">
                <a:solidFill>
                  <a:srgbClr val="00B0F0"/>
                </a:solidFill>
                <a:latin typeface="Lato Light"/>
              </a:rPr>
              <a:t>%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 молодежи оценивает свои отношения с родителями как «прохладные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».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263236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" t="2445" r="342" b="35555"/>
          <a:stretch/>
        </p:blipFill>
        <p:spPr>
          <a:xfrm>
            <a:off x="1099567" y="2606040"/>
            <a:ext cx="9997440" cy="42519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735589" y="1406840"/>
            <a:ext cx="4725765" cy="4534215"/>
          </a:xfrm>
          <a:prstGeom prst="rect">
            <a:avLst/>
          </a:prstGeom>
          <a:noFill/>
        </p:spPr>
      </p:sp>
      <p:sp>
        <p:nvSpPr>
          <p:cNvPr id="19" name="TextBox 18"/>
          <p:cNvSpPr txBox="1"/>
          <p:nvPr/>
        </p:nvSpPr>
        <p:spPr>
          <a:xfrm>
            <a:off x="4099972" y="369098"/>
            <a:ext cx="4053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Какая у нас цель?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 flipH="1">
            <a:off x="0" y="1599554"/>
            <a:ext cx="120091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Создание модели созидательного сообщества детей и взрослых с целью формирования и развития взаимодействия и сотрудничества между поколениями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222620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4664" y="369098"/>
            <a:ext cx="20841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Гипотеза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cxnSp>
        <p:nvCxnSpPr>
          <p:cNvPr id="3" name="Straight Connector 25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 flipH="1">
            <a:off x="0" y="1599554"/>
            <a:ext cx="12009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</a:rPr>
              <a:t>В процессе сотрудничества, обмена ролями о опытом, обучения друг друга  и достижения совместного успеха, «сотрутся» барьеры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Lato Ligh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865" y="2553661"/>
            <a:ext cx="9443545" cy="430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95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 rot="5400000">
            <a:off x="6098287" y="764501"/>
            <a:ext cx="0" cy="656701"/>
          </a:xfrm>
          <a:prstGeom prst="line">
            <a:avLst/>
          </a:prstGeom>
          <a:ln w="38100" cmpd="sng"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269683" y="369098"/>
            <a:ext cx="5714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1"/>
                </a:solidFill>
                <a:latin typeface="Lato Light"/>
                <a:cs typeface="Lato Light"/>
              </a:rPr>
              <a:t>Какие задачи мы ставим?</a:t>
            </a:r>
            <a:endParaRPr lang="en-US" sz="3600" dirty="0" smtClean="0">
              <a:solidFill>
                <a:schemeClr val="accent1"/>
              </a:solidFill>
              <a:latin typeface="Lato Light"/>
              <a:cs typeface="Lato Ligh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638" y="1092852"/>
            <a:ext cx="5173812" cy="5765148"/>
          </a:xfrm>
          <a:prstGeom prst="rect">
            <a:avLst/>
          </a:prstGeom>
        </p:spPr>
      </p:pic>
      <p:sp>
        <p:nvSpPr>
          <p:cNvPr id="27" name="Rectangle 14"/>
          <p:cNvSpPr/>
          <p:nvPr/>
        </p:nvSpPr>
        <p:spPr>
          <a:xfrm>
            <a:off x="0" y="1375041"/>
            <a:ext cx="7390349" cy="5724624"/>
          </a:xfrm>
          <a:prstGeom prst="rect">
            <a:avLst/>
          </a:prstGeom>
        </p:spPr>
        <p:txBody>
          <a:bodyPr wrap="square" lIns="121899" tIns="60950" rIns="121899" bIns="6095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sz="2800" dirty="0">
                <a:latin typeface="Lato Light"/>
                <a:cs typeface="Lato Light"/>
              </a:rPr>
              <a:t>Способствовать повышению качества социального партнерства школы, семьи и социума</a:t>
            </a:r>
          </a:p>
          <a:p>
            <a:pPr marL="457200" indent="-457200" algn="just">
              <a:buFontTx/>
              <a:buChar char="-"/>
            </a:pPr>
            <a:r>
              <a:rPr lang="ru-RU" sz="2800" dirty="0">
                <a:latin typeface="Lato Light"/>
                <a:cs typeface="Lato Light"/>
              </a:rPr>
              <a:t>Реализовать стремление к самореализации у обучающихся и родителей, позволяющий вносить личностный вклад в деятельность школы </a:t>
            </a:r>
            <a:endParaRPr lang="ru-RU" sz="2800" dirty="0" smtClean="0">
              <a:latin typeface="Lato Light"/>
              <a:cs typeface="Lato Light"/>
            </a:endParaRP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latin typeface="Lato Light"/>
                <a:cs typeface="Lato Light"/>
              </a:rPr>
              <a:t>Обеспечение прав родителей на участие в управлении школой, организации учебно-воспитательного процесса.</a:t>
            </a:r>
            <a:endParaRPr lang="ru-RU" sz="2800" dirty="0">
              <a:latin typeface="Lato Light"/>
              <a:cs typeface="Lato Light"/>
            </a:endParaRPr>
          </a:p>
          <a:p>
            <a:pPr algn="ctr"/>
            <a:endParaRPr lang="en-US" sz="2800" dirty="0">
              <a:latin typeface="Lato Light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2114858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520</Words>
  <Application>Microsoft Office PowerPoint</Application>
  <PresentationFormat>Широкоэкранный</PresentationFormat>
  <Paragraphs>90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MS Gothic</vt:lpstr>
      <vt:lpstr>Arial</vt:lpstr>
      <vt:lpstr>Calibri</vt:lpstr>
      <vt:lpstr>Calibri Light</vt:lpstr>
      <vt:lpstr>Helvetica Neue Light</vt:lpstr>
      <vt:lpstr>Lato Light</vt:lpstr>
      <vt:lpstr>Times New Roman</vt:lpstr>
      <vt:lpstr>Тема Office</vt:lpstr>
      <vt:lpstr>Школа – взаимодействие и сотрудничество поколений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 №132</dc:creator>
  <cp:lastModifiedBy>Учитель</cp:lastModifiedBy>
  <cp:revision>31</cp:revision>
  <dcterms:created xsi:type="dcterms:W3CDTF">2018-12-13T18:21:45Z</dcterms:created>
  <dcterms:modified xsi:type="dcterms:W3CDTF">2019-01-21T10:16:38Z</dcterms:modified>
</cp:coreProperties>
</file>